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33" r:id="rId2"/>
    <p:sldId id="334" r:id="rId3"/>
    <p:sldId id="256" r:id="rId4"/>
    <p:sldId id="356" r:id="rId5"/>
    <p:sldId id="355" r:id="rId6"/>
    <p:sldId id="357" r:id="rId7"/>
    <p:sldId id="358" r:id="rId8"/>
    <p:sldId id="360" r:id="rId9"/>
    <p:sldId id="361" r:id="rId10"/>
    <p:sldId id="362" r:id="rId11"/>
    <p:sldId id="363" r:id="rId12"/>
    <p:sldId id="354" r:id="rId13"/>
  </p:sldIdLst>
  <p:sldSz cx="9144000" cy="5143500" type="screen16x9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155">
          <p15:clr>
            <a:srgbClr val="A4A3A4"/>
          </p15:clr>
        </p15:guide>
        <p15:guide id="3" pos="606">
          <p15:clr>
            <a:srgbClr val="A4A3A4"/>
          </p15:clr>
        </p15:guide>
        <p15:guide id="4" pos="50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3" autoAdjust="0"/>
    <p:restoredTop sz="86442"/>
  </p:normalViewPr>
  <p:slideViewPr>
    <p:cSldViewPr snapToGrid="0" showGuides="1">
      <p:cViewPr>
        <p:scale>
          <a:sx n="106" d="100"/>
          <a:sy n="106" d="100"/>
        </p:scale>
        <p:origin x="1584" y="288"/>
      </p:cViewPr>
      <p:guideLst>
        <p:guide orient="horz" pos="1620"/>
        <p:guide pos="3155"/>
        <p:guide pos="606"/>
        <p:guide pos="50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5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tags" Target="tags/tag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F18D9-6999-C946-B21B-3AC27CABB34B}" type="datetimeFigureOut">
              <a:rPr kumimoji="1" lang="zh-CN" altLang="en-US" smtClean="0"/>
              <a:t>17/5/23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21F08-BA0C-484B-9C1F-7286BF3577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950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76299-F284-4EAA-AA23-4862DC5082EB}" type="datetimeFigureOut">
              <a:rPr lang="zh-CN" altLang="en-US" smtClean="0"/>
              <a:t>17/5/23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B313C-6B84-469A-A8BF-E1E0C9F59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16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Good </a:t>
            </a:r>
            <a:r>
              <a:rPr lang="en-US" altLang="zh-CN" dirty="0" err="1" smtClean="0"/>
              <a:t>morning,everybody.i</a:t>
            </a:r>
            <a:r>
              <a:rPr lang="en-US" altLang="zh-CN" dirty="0" smtClean="0"/>
              <a:t> am </a:t>
            </a:r>
            <a:r>
              <a:rPr lang="en-US" altLang="zh-CN" dirty="0" err="1" smtClean="0"/>
              <a:t>xubb</a:t>
            </a:r>
            <a:r>
              <a:rPr lang="en-US" altLang="zh-CN" dirty="0" smtClean="0"/>
              <a:t>, a </a:t>
            </a:r>
            <a:r>
              <a:rPr lang="en-US" altLang="zh-CN" dirty="0" err="1" smtClean="0"/>
              <a:t>phd</a:t>
            </a:r>
            <a:r>
              <a:rPr lang="en-US" altLang="zh-CN" dirty="0" smtClean="0"/>
              <a:t> student from </a:t>
            </a:r>
            <a:r>
              <a:rPr lang="en-US" altLang="zh-CN" dirty="0" err="1" smtClean="0"/>
              <a:t>institue</a:t>
            </a:r>
            <a:r>
              <a:rPr lang="en-US" altLang="zh-CN" dirty="0" smtClean="0"/>
              <a:t> of computing technology.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Today, I’d like to introduce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paradox.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07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Paradox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promotes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fountain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calculus.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completed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barber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paradox.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4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Also,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686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that’all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qiestions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00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I’ll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subtopics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Firstly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what’s paradox, then focus on two famous paradoxes, and lastly, the significance of paradox.</a:t>
            </a:r>
            <a:r>
              <a:rPr lang="zh-CN" altLang="zh-CN" dirty="0" smtClean="0">
                <a:effectLst/>
              </a:rPr>
              <a:t> 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2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 , so ,what</a:t>
            </a:r>
            <a:r>
              <a:rPr lang="en-US" altLang="zh-CN" baseline="0" dirty="0" smtClean="0"/>
              <a:t> is paradox ,</a:t>
            </a:r>
            <a:r>
              <a:rPr lang="en-US" altLang="zh-CN" baseline="0" dirty="0" err="1" smtClean="0"/>
              <a:t>wekipedia</a:t>
            </a:r>
            <a:r>
              <a:rPr lang="en-US" altLang="zh-CN" baseline="0" dirty="0" smtClean="0"/>
              <a:t> give an explanation . Something very difficult to judge it’s wrong or right. </a:t>
            </a:r>
            <a:r>
              <a:rPr lang="en-US" altLang="zh-CN" dirty="0" smtClean="0"/>
              <a:t>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en-US" altLang="zh-CN" baseline="0" dirty="0" smtClean="0"/>
              <a:t>n example, BARBER paradox.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34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So </a:t>
            </a:r>
            <a:r>
              <a:rPr lang="en-US" altLang="zh-CN" dirty="0" err="1" smtClean="0"/>
              <a:t>shoule</a:t>
            </a:r>
            <a:r>
              <a:rPr lang="en-US" altLang="zh-CN" dirty="0" smtClean="0"/>
              <a:t> the barber cut hair for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himself.if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cann’t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himself.so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belongs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himself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doesn’t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belong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famous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paradox.</a:t>
            </a:r>
            <a:r>
              <a:rPr lang="zh-CN" altLang="en-US" baseline="0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0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famous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paradoxes.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last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one.firstly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achilles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paradox,the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torise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t,A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runs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km,while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runs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kms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km,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tortoise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a,Abosulutely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no,but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40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1/10T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+1/100T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+so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geometric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progression.we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summation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formula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10/9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T,so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300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famous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paradox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birthday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paradox,if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,ok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check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p(n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dot)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defines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denominator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power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365,and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numerator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</a:t>
            </a:r>
            <a:r>
              <a:rPr lang="is-IS" altLang="zh-CN" baseline="0" dirty="0" smtClean="0"/>
              <a:t>…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minus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092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gave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birthday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paradox.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23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people,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50%,so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...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09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Lastly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,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significance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paradox.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69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1560" y="685255"/>
            <a:ext cx="7920880" cy="45719"/>
            <a:chOff x="3060700" y="4724400"/>
            <a:chExt cx="5955507" cy="3143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02908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17/5/23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070919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17/5/23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625389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4761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1870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239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410177"/>
      </p:ext>
    </p:extLst>
  </p:cSld>
  <p:clrMapOvr>
    <a:masterClrMapping/>
  </p:clrMapOvr>
  <p:transition spd="slow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1529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3539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6778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7327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17/5/23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0277"/>
      </p:ext>
    </p:extLst>
  </p:cSld>
  <p:clrMapOvr>
    <a:masterClrMapping/>
  </p:clrMapOvr>
  <p:transition spd="slow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0288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8724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17/5/23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898058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17/5/23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661256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17/5/23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500226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17/5/23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23228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17/5/23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275005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17/5/23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52989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17/5/23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816442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38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2" r:id="rId21"/>
  </p:sldLayoutIdLst>
  <p:transition spd="slow">
    <p:pull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" y="-11216"/>
            <a:ext cx="9144000" cy="51547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4327952" y="-11216"/>
            <a:ext cx="4801225" cy="5151968"/>
          </a:xfrm>
          <a:prstGeom prst="rtTriangle">
            <a:avLst/>
          </a:prstGeom>
          <a:solidFill>
            <a:srgbClr val="0F8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6" name="Picture 2" descr="F:\PNG分类\学校PNG\8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02" y="1310744"/>
            <a:ext cx="3025444" cy="22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93696" y="1567237"/>
            <a:ext cx="68219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Paradox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3477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/>
          <p:cNvSpPr>
            <a:spLocks noChangeArrowheads="1"/>
          </p:cNvSpPr>
          <p:nvPr/>
        </p:nvSpPr>
        <p:spPr bwMode="auto">
          <a:xfrm>
            <a:off x="2484676" y="143366"/>
            <a:ext cx="48596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Significance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of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Paradox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996727" y="168907"/>
            <a:ext cx="7835545" cy="507111"/>
            <a:chOff x="0" y="0"/>
            <a:chExt cx="3580582" cy="158874"/>
          </a:xfrm>
        </p:grpSpPr>
        <p:grpSp>
          <p:nvGrpSpPr>
            <p:cNvPr id="7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12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619968" y="910976"/>
            <a:ext cx="7482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zh-CN" sz="2400" dirty="0" smtClean="0"/>
              <a:t>Promoting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development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/>
              <a:t>mathematics and physics</a:t>
            </a:r>
            <a:r>
              <a:rPr kumimoji="1" lang="zh-CN" altLang="en-US" sz="2400" dirty="0" smtClean="0"/>
              <a:t> </a:t>
            </a:r>
            <a:endParaRPr kumimoji="1"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68" y="1628254"/>
            <a:ext cx="3092117" cy="256645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182" y="1526581"/>
            <a:ext cx="2594819" cy="27698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466468" y="4502590"/>
            <a:ext cx="36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Calculus(</a:t>
            </a:r>
            <a:r>
              <a:rPr kumimoji="1" lang="zh-CN" altLang="en-US" dirty="0" smtClean="0"/>
              <a:t>微积分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542176" y="4502590"/>
            <a:ext cx="36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completed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theory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0227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/>
          <p:cNvSpPr>
            <a:spLocks noChangeArrowheads="1"/>
          </p:cNvSpPr>
          <p:nvPr/>
        </p:nvSpPr>
        <p:spPr bwMode="auto">
          <a:xfrm>
            <a:off x="2484676" y="143366"/>
            <a:ext cx="48596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Significance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of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Paradox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996727" y="168907"/>
            <a:ext cx="7835545" cy="507111"/>
            <a:chOff x="0" y="0"/>
            <a:chExt cx="3580582" cy="158874"/>
          </a:xfrm>
        </p:grpSpPr>
        <p:grpSp>
          <p:nvGrpSpPr>
            <p:cNvPr id="7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12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596107" y="827803"/>
            <a:ext cx="7133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zh-CN" sz="2400" dirty="0"/>
              <a:t>Train the ability of thinking and rethinking, </a:t>
            </a:r>
            <a:r>
              <a:rPr kumimoji="1" lang="en-US" altLang="zh-CN" sz="2400" dirty="0" smtClean="0"/>
              <a:t>enable </a:t>
            </a:r>
            <a:r>
              <a:rPr kumimoji="1" lang="en-US" altLang="zh-CN" sz="2400" dirty="0"/>
              <a:t>us to further comprehend the world.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17" y="1664640"/>
            <a:ext cx="4551735" cy="301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285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" y="-11216"/>
            <a:ext cx="9144000" cy="51547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4342776" y="0"/>
            <a:ext cx="4801225" cy="5151968"/>
          </a:xfrm>
          <a:prstGeom prst="rtTriangle">
            <a:avLst/>
          </a:prstGeom>
          <a:solidFill>
            <a:srgbClr val="0F8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381444" y="1535111"/>
            <a:ext cx="896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for</a:t>
            </a: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listening</a:t>
            </a:r>
          </a:p>
          <a:p>
            <a:r>
              <a:rPr kumimoji="1" lang="en-US" altLang="zh-CN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Q&amp;A</a:t>
            </a:r>
            <a:endParaRPr kumimoji="1" lang="zh-CN" altLang="en-US" sz="4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623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195387" y="1259140"/>
            <a:ext cx="379809" cy="378619"/>
          </a:xfrm>
          <a:prstGeom prst="roundRect">
            <a:avLst/>
          </a:prstGeom>
          <a:solidFill>
            <a:srgbClr val="0062A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8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5506" y="1177294"/>
            <a:ext cx="2572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What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paradox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195387" y="2125477"/>
            <a:ext cx="379809" cy="378619"/>
          </a:xfrm>
          <a:prstGeom prst="roundRect">
            <a:avLst/>
          </a:prstGeom>
          <a:solidFill>
            <a:srgbClr val="0062A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8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5506" y="2104483"/>
            <a:ext cx="3897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Some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famous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paradoxes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195387" y="3172292"/>
            <a:ext cx="379809" cy="378619"/>
          </a:xfrm>
          <a:prstGeom prst="roundRect">
            <a:avLst/>
          </a:prstGeom>
          <a:solidFill>
            <a:srgbClr val="0062A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8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2790825" cy="5143500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1177294"/>
            <a:ext cx="2723823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95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Contents</a:t>
            </a:r>
            <a:endParaRPr lang="zh-CN" altLang="en-US" sz="49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65506" y="3091476"/>
            <a:ext cx="3617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Significance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paradox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971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/>
          <p:cNvSpPr>
            <a:spLocks noChangeArrowheads="1"/>
          </p:cNvSpPr>
          <p:nvPr/>
        </p:nvSpPr>
        <p:spPr bwMode="auto">
          <a:xfrm>
            <a:off x="3105944" y="168907"/>
            <a:ext cx="3200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What’s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Paradox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1970088" y="168910"/>
            <a:ext cx="5472112" cy="337979"/>
            <a:chOff x="0" y="0"/>
            <a:chExt cx="3580582" cy="158874"/>
          </a:xfrm>
        </p:grpSpPr>
        <p:grpSp>
          <p:nvGrpSpPr>
            <p:cNvPr id="7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12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755650" y="1056873"/>
            <a:ext cx="763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charset="2"/>
              <a:buChar char="Ø"/>
            </a:pPr>
            <a:r>
              <a:rPr lang="en-US" altLang="zh-CN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statement</a:t>
            </a:r>
            <a:r>
              <a:rPr lang="zh-CN" altLang="en-US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which</a:t>
            </a:r>
            <a:r>
              <a:rPr lang="zh-CN" altLang="en-US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</a:t>
            </a:r>
            <a:r>
              <a:rPr lang="zh-CN" altLang="en-US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hard</a:t>
            </a:r>
            <a:r>
              <a:rPr lang="zh-CN" altLang="en-US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</a:t>
            </a:r>
            <a:r>
              <a:rPr lang="zh-CN" altLang="en-US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judge</a:t>
            </a:r>
            <a:r>
              <a:rPr lang="zh-CN" altLang="en-US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right</a:t>
            </a:r>
            <a:r>
              <a:rPr lang="zh-CN" altLang="en-US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</a:t>
            </a:r>
            <a:r>
              <a:rPr lang="zh-CN" altLang="en-US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wrong(</a:t>
            </a:r>
            <a:r>
              <a:rPr lang="zh-CN" altLang="en-US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悖论</a:t>
            </a:r>
            <a:r>
              <a:rPr lang="en-US" altLang="zh-CN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).</a:t>
            </a:r>
            <a:endParaRPr lang="en-US" altLang="zh-CN" dirty="0">
              <a:solidFill>
                <a:sysClr val="windowText" lastClr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80" y="1681234"/>
            <a:ext cx="1901820" cy="22074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28" y="4042253"/>
            <a:ext cx="2607008" cy="953118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5252244" y="1833024"/>
            <a:ext cx="2339682" cy="2055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:Men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that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not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cut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for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themselves</a:t>
            </a:r>
            <a:endParaRPr kumimoji="1"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4132161" y="4195646"/>
            <a:ext cx="4422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Barber paradox: I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only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cut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hair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for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all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people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who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can‘t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cut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hair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himself.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46060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43"/>
          <p:cNvSpPr>
            <a:spLocks noChangeArrowheads="1"/>
          </p:cNvSpPr>
          <p:nvPr/>
        </p:nvSpPr>
        <p:spPr bwMode="auto">
          <a:xfrm>
            <a:off x="2908299" y="205657"/>
            <a:ext cx="3200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What’s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Paradox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47" name="组合 2"/>
          <p:cNvGrpSpPr>
            <a:grpSpLocks/>
          </p:cNvGrpSpPr>
          <p:nvPr/>
        </p:nvGrpSpPr>
        <p:grpSpPr bwMode="auto">
          <a:xfrm>
            <a:off x="1772443" y="205658"/>
            <a:ext cx="5472113" cy="337983"/>
            <a:chOff x="0" y="-1"/>
            <a:chExt cx="3580582" cy="158876"/>
          </a:xfrm>
        </p:grpSpPr>
        <p:grpSp>
          <p:nvGrpSpPr>
            <p:cNvPr id="48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5"/>
              <a:chOff x="0" y="0"/>
              <a:chExt cx="792088" cy="158875"/>
            </a:xfrm>
          </p:grpSpPr>
          <p:sp>
            <p:nvSpPr>
              <p:cNvPr id="53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49" name="组合 62"/>
            <p:cNvGrpSpPr>
              <a:grpSpLocks/>
            </p:cNvGrpSpPr>
            <p:nvPr/>
          </p:nvGrpSpPr>
          <p:grpSpPr bwMode="auto">
            <a:xfrm rot="10800000">
              <a:off x="2788494" y="-1"/>
              <a:ext cx="792088" cy="158875"/>
              <a:chOff x="0" y="0"/>
              <a:chExt cx="792088" cy="158875"/>
            </a:xfrm>
          </p:grpSpPr>
          <p:sp>
            <p:nvSpPr>
              <p:cNvPr id="50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2" name="右箭头 1"/>
          <p:cNvSpPr/>
          <p:nvPr/>
        </p:nvSpPr>
        <p:spPr>
          <a:xfrm>
            <a:off x="3352800" y="1193800"/>
            <a:ext cx="17653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右箭头 18"/>
          <p:cNvSpPr/>
          <p:nvPr/>
        </p:nvSpPr>
        <p:spPr>
          <a:xfrm rot="16200000">
            <a:off x="1393429" y="2514600"/>
            <a:ext cx="17653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/>
          <p:cNvSpPr/>
          <p:nvPr/>
        </p:nvSpPr>
        <p:spPr>
          <a:xfrm rot="5400000">
            <a:off x="5187310" y="2495550"/>
            <a:ext cx="17653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0"/>
          <p:cNvSpPr/>
          <p:nvPr/>
        </p:nvSpPr>
        <p:spPr>
          <a:xfrm rot="10800000">
            <a:off x="3352800" y="3848100"/>
            <a:ext cx="17653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22899" y="977900"/>
            <a:ext cx="3107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Barber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not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cut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hair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for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himself</a:t>
            </a:r>
            <a:endParaRPr kumimoji="1"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5524366" y="3971290"/>
            <a:ext cx="182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Barber</a:t>
            </a:r>
            <a:r>
              <a:rPr kumimoji="1" lang="zh-CN" altLang="en-US" sz="2400" dirty="0" smtClean="0"/>
              <a:t> ∈ </a:t>
            </a:r>
            <a:r>
              <a:rPr kumimoji="1" lang="en-US" altLang="zh-CN" sz="2400" dirty="0" smtClean="0"/>
              <a:t>S</a:t>
            </a:r>
            <a:endParaRPr kumimoji="1"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284948" y="3895104"/>
            <a:ext cx="314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So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Barber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cut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hair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for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all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person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belongs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to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</a:t>
            </a:r>
            <a:endParaRPr kumimoji="1"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365251" y="1229667"/>
            <a:ext cx="182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Barber</a:t>
            </a:r>
            <a:r>
              <a:rPr kumimoji="1" lang="zh-CN" altLang="en-US" sz="2400" dirty="0" smtClean="0"/>
              <a:t> ∉ </a:t>
            </a:r>
            <a:r>
              <a:rPr kumimoji="1" lang="en-US" altLang="zh-CN" sz="2400" dirty="0" smtClean="0"/>
              <a:t>S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99" y="1910962"/>
            <a:ext cx="2488131" cy="19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5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/>
          <p:cNvSpPr>
            <a:spLocks noChangeArrowheads="1"/>
          </p:cNvSpPr>
          <p:nvPr/>
        </p:nvSpPr>
        <p:spPr bwMode="auto">
          <a:xfrm>
            <a:off x="3031272" y="168907"/>
            <a:ext cx="3200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Achilles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paradox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1970088" y="168910"/>
            <a:ext cx="5472112" cy="337979"/>
            <a:chOff x="0" y="0"/>
            <a:chExt cx="3580582" cy="158874"/>
          </a:xfrm>
        </p:grpSpPr>
        <p:grpSp>
          <p:nvGrpSpPr>
            <p:cNvPr id="7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12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5" y="1066800"/>
            <a:ext cx="5029198" cy="33527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778556" y="863676"/>
            <a:ext cx="319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/>
              <a:t>V_achilles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=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10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V_tortoise</a:t>
            </a:r>
            <a:endParaRPr kumimoji="1"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778556" y="1381441"/>
            <a:ext cx="37602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beginning:</a:t>
            </a:r>
          </a:p>
          <a:p>
            <a:r>
              <a:rPr kumimoji="1" lang="en-US" altLang="zh-CN" sz="2000" dirty="0" err="1" smtClean="0"/>
              <a:t>Distance_a.t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=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10km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 smtClean="0"/>
              <a:t>After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time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T:</a:t>
            </a:r>
          </a:p>
          <a:p>
            <a:r>
              <a:rPr kumimoji="1" lang="en-US" altLang="zh-CN" sz="2000" dirty="0" err="1" smtClean="0"/>
              <a:t>Distance_a.t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=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1km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 smtClean="0"/>
              <a:t>After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time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T+1/10T:</a:t>
            </a:r>
          </a:p>
          <a:p>
            <a:r>
              <a:rPr kumimoji="1" lang="en-US" altLang="zh-CN" sz="2000" dirty="0" err="1" smtClean="0"/>
              <a:t>Distance_a.t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=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1/10km</a:t>
            </a:r>
          </a:p>
          <a:p>
            <a:endParaRPr kumimoji="1" lang="en-US" altLang="zh-CN" sz="2000" dirty="0"/>
          </a:p>
          <a:p>
            <a:r>
              <a:rPr kumimoji="1" lang="is-IS" altLang="zh-CN" sz="2000" dirty="0" smtClean="0"/>
              <a:t>………</a:t>
            </a:r>
            <a:endParaRPr kumimoji="1" lang="zh-CN" altLang="en-US" sz="2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819118" y="4551540"/>
            <a:ext cx="5557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Is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/>
              <a:t>t</a:t>
            </a:r>
            <a:r>
              <a:rPr kumimoji="1" lang="en-US" altLang="zh-CN" sz="2000" dirty="0" smtClean="0"/>
              <a:t>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tortoise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always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front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of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Achilles?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Why?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931531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/>
          <p:cNvSpPr>
            <a:spLocks noChangeArrowheads="1"/>
          </p:cNvSpPr>
          <p:nvPr/>
        </p:nvSpPr>
        <p:spPr bwMode="auto">
          <a:xfrm>
            <a:off x="3031272" y="168907"/>
            <a:ext cx="3200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Achilles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paradox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1970088" y="168910"/>
            <a:ext cx="5472112" cy="337979"/>
            <a:chOff x="0" y="0"/>
            <a:chExt cx="3580582" cy="158874"/>
          </a:xfrm>
        </p:grpSpPr>
        <p:grpSp>
          <p:nvGrpSpPr>
            <p:cNvPr id="7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12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584385" y="854966"/>
            <a:ext cx="4174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T+1/10T+1/100T+</a:t>
            </a:r>
            <a:r>
              <a:rPr kumimoji="1" lang="is-IS" altLang="zh-CN" sz="2000" dirty="0" smtClean="0"/>
              <a:t>…</a:t>
            </a:r>
            <a:r>
              <a:rPr kumimoji="1" lang="zh-CN" altLang="en-US" sz="2000" dirty="0" smtClean="0"/>
              <a:t>   </a:t>
            </a:r>
            <a:r>
              <a:rPr kumimoji="1" lang="en-US" altLang="zh-CN" sz="2000" dirty="0" smtClean="0"/>
              <a:t>=?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very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big?</a:t>
            </a:r>
          </a:p>
          <a:p>
            <a:endParaRPr kumimoji="1" lang="zh-CN" altLang="en-US" sz="2000" dirty="0"/>
          </a:p>
        </p:txBody>
      </p:sp>
      <p:sp>
        <p:nvSpPr>
          <p:cNvPr id="3" name="下箭头 2"/>
          <p:cNvSpPr/>
          <p:nvPr/>
        </p:nvSpPr>
        <p:spPr>
          <a:xfrm>
            <a:off x="5939415" y="1533028"/>
            <a:ext cx="330144" cy="768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225405" y="2546174"/>
                <a:ext cx="47742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        </a:t>
                </a:r>
                <a:r>
                  <a:rPr lang="en-US" altLang="zh-CN" sz="2000" dirty="0" smtClean="0"/>
                  <a:t> Just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a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geometric progression(</a:t>
                </a:r>
                <a:r>
                  <a:rPr lang="zh-CN" altLang="en-US" sz="2000" dirty="0" smtClean="0"/>
                  <a:t>等比数列</a:t>
                </a:r>
                <a:r>
                  <a:rPr lang="en-US" altLang="zh-CN" sz="2000" dirty="0" smtClean="0"/>
                  <a:t>)</a:t>
                </a:r>
                <a:endParaRPr kumimoji="1" lang="en-US" altLang="zh-CN" sz="2000" i="1" dirty="0">
                  <a:latin typeface="Cambria Math" charset="0"/>
                </a:endParaRPr>
              </a:p>
              <a:p>
                <a:r>
                  <a:rPr kumimoji="1" lang="en-US" altLang="zh-CN" sz="2000" b="0" dirty="0" smtClean="0"/>
                  <a:t>              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charset="0"/>
                      </a:rPr>
                      <m:t>𝑆𝑛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2000" b="0" i="1" smtClean="0">
                        <a:latin typeface="Cambria Math" charset="0"/>
                      </a:rPr>
                      <m:t>)/(1−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𝑞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05" y="2546174"/>
                <a:ext cx="477421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7759" r="-2299" b="-7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6442363" y="1610971"/>
            <a:ext cx="968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No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5939415" y="3486004"/>
            <a:ext cx="330144" cy="768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745446" y="3590728"/>
                <a:ext cx="224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 smtClean="0"/>
                  <a:t>q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1/10,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charset="0"/>
                      </a:rPr>
                      <m:t>𝑇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446" y="3590728"/>
                <a:ext cx="2247485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2989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404106" y="4327507"/>
                <a:ext cx="4892090" cy="896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charset="0"/>
                      </a:rPr>
                      <m:t>𝑆𝑛</m:t>
                    </m:r>
                    <m:r>
                      <a:rPr kumimoji="1" lang="en-US" altLang="zh-CN" sz="2000" i="1" smtClean="0">
                        <a:latin typeface="Cambria Math" charset="0"/>
                      </a:rPr>
                      <m:t>=(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𝑇</m:t>
                    </m:r>
                    <m:r>
                      <a:rPr kumimoji="1" lang="en-US" altLang="zh-CN" sz="2000" i="1">
                        <a:latin typeface="Cambria Math" charset="0"/>
                      </a:rPr>
                      <m:t>−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𝑇</m:t>
                    </m:r>
                    <m:sSup>
                      <m:sSup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sz="2000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2000" i="1">
                        <a:latin typeface="Cambria Math" charset="0"/>
                      </a:rPr>
                      <m:t>)/(1−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1/10</m:t>
                    </m:r>
                    <m:r>
                      <a:rPr kumimoji="1" lang="en-US" altLang="zh-CN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2000" dirty="0" smtClean="0"/>
                  <a:t>  </a:t>
                </a:r>
                <a:r>
                  <a:rPr kumimoji="1" lang="en-US" altLang="zh-CN" sz="2000" dirty="0" smtClean="0"/>
                  <a:t>&lt;</a:t>
                </a:r>
                <a:r>
                  <a:rPr kumimoji="1" lang="zh-CN" altLang="en-US" sz="2000" dirty="0" smtClean="0"/>
                  <a:t>  </a:t>
                </a:r>
                <a:r>
                  <a:rPr kumimoji="1" lang="en-US" altLang="zh-CN" sz="2000" dirty="0" smtClean="0"/>
                  <a:t>10/9T</a:t>
                </a:r>
                <a:endParaRPr kumimoji="1" lang="zh-CN" altLang="en-US" sz="2000" dirty="0"/>
              </a:p>
              <a:p>
                <a:endParaRPr kumimoji="1" lang="zh-CN" altLang="en-US" sz="20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106" y="4327507"/>
                <a:ext cx="4892090" cy="8965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/>
          <a:srcRect l="13406"/>
          <a:stretch/>
        </p:blipFill>
        <p:spPr>
          <a:xfrm rot="16200000">
            <a:off x="952158" y="367913"/>
            <a:ext cx="2620804" cy="4035393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65525" y="4033992"/>
            <a:ext cx="398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0000"/>
                </a:solidFill>
              </a:rPr>
              <a:t>So Achilles can catch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up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with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tortoise at time 10/9T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3865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/>
          <p:cNvSpPr>
            <a:spLocks noChangeArrowheads="1"/>
          </p:cNvSpPr>
          <p:nvPr/>
        </p:nvSpPr>
        <p:spPr bwMode="auto">
          <a:xfrm>
            <a:off x="3031272" y="168907"/>
            <a:ext cx="3200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Birthday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paradox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1970088" y="168910"/>
            <a:ext cx="5472112" cy="337979"/>
            <a:chOff x="0" y="0"/>
            <a:chExt cx="3580582" cy="158874"/>
          </a:xfrm>
        </p:grpSpPr>
        <p:grpSp>
          <p:nvGrpSpPr>
            <p:cNvPr id="7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12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716845" y="904242"/>
            <a:ext cx="6842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If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say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there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are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two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people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our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class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have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same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birthday,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you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believe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me?</a:t>
            </a:r>
            <a:r>
              <a:rPr kumimoji="1" lang="zh-CN" altLang="en-US" sz="2000" dirty="0" smtClean="0"/>
              <a:t> </a:t>
            </a:r>
            <a:endParaRPr kumimoji="1"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716845" y="1654684"/>
            <a:ext cx="608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probability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of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one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people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has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same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birthday:</a:t>
            </a:r>
            <a:endParaRPr kumimoji="1"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467" y="2188524"/>
            <a:ext cx="4378412" cy="136591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887" y="4393852"/>
            <a:ext cx="3329991" cy="62213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16845" y="3774090"/>
            <a:ext cx="6708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probability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of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least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two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people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has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same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birthday: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498892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/>
          <p:cNvSpPr>
            <a:spLocks noChangeArrowheads="1"/>
          </p:cNvSpPr>
          <p:nvPr/>
        </p:nvSpPr>
        <p:spPr bwMode="auto">
          <a:xfrm>
            <a:off x="3031272" y="168907"/>
            <a:ext cx="3200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Birthday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paradox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1970088" y="168910"/>
            <a:ext cx="5472112" cy="337979"/>
            <a:chOff x="0" y="0"/>
            <a:chExt cx="3580582" cy="158874"/>
          </a:xfrm>
        </p:grpSpPr>
        <p:grpSp>
          <p:nvGrpSpPr>
            <p:cNvPr id="7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12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110304"/>
            <a:ext cx="5403273" cy="38224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1672" y="1454727"/>
            <a:ext cx="2475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probability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two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people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our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class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have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same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birthday: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about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80%.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1913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/>
          <p:cNvSpPr>
            <a:spLocks noChangeArrowheads="1"/>
          </p:cNvSpPr>
          <p:nvPr/>
        </p:nvSpPr>
        <p:spPr bwMode="auto">
          <a:xfrm>
            <a:off x="2484676" y="143366"/>
            <a:ext cx="48596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Significance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of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Paradox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996727" y="168907"/>
            <a:ext cx="7835545" cy="507111"/>
            <a:chOff x="0" y="0"/>
            <a:chExt cx="3580582" cy="158874"/>
          </a:xfrm>
        </p:grpSpPr>
        <p:grpSp>
          <p:nvGrpSpPr>
            <p:cNvPr id="7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12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26" y="1288019"/>
            <a:ext cx="7098911" cy="30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11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清风素材 12sc.taobao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2167</TotalTime>
  <Words>661</Words>
  <Application>Microsoft Macintosh PowerPoint</Application>
  <PresentationFormat>全屏显示(16:9)</PresentationFormat>
  <Paragraphs>78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Arial Unicode MS</vt:lpstr>
      <vt:lpstr>Calibri</vt:lpstr>
      <vt:lpstr>Cambria Math</vt:lpstr>
      <vt:lpstr>DengXian</vt:lpstr>
      <vt:lpstr>Microsoft YaHei</vt:lpstr>
      <vt:lpstr>Times New Roman</vt:lpstr>
      <vt:lpstr>Wingdings</vt:lpstr>
      <vt:lpstr>黑体</vt:lpstr>
      <vt:lpstr>宋体</vt:lpstr>
      <vt:lpstr>微软雅黑</vt:lpstr>
      <vt:lpstr>清风素材 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Office</cp:lastModifiedBy>
  <cp:revision>364</cp:revision>
  <dcterms:created xsi:type="dcterms:W3CDTF">2016-03-20T02:48:45Z</dcterms:created>
  <dcterms:modified xsi:type="dcterms:W3CDTF">2017-05-23T08:06:05Z</dcterms:modified>
</cp:coreProperties>
</file>